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Economica"/>
      <p:regular r:id="rId14"/>
      <p:bold r:id="rId15"/>
      <p:italic r:id="rId16"/>
      <p:boldItalic r:id="rId17"/>
    </p:embeddedFont>
    <p:embeddedFont>
      <p:font typeface="Oswald"/>
      <p:regular r:id="rId18"/>
      <p:bold r:id="rId19"/>
    </p:embeddedFont>
    <p:embeddedFont>
      <p:font typeface="Bree Serif"/>
      <p:regular r:id="rId20"/>
    </p:embeddedFont>
    <p:embeddedFont>
      <p:font typeface="Open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BreeSerif-regular.fntdata"/><Relationship Id="rId11" Type="http://schemas.openxmlformats.org/officeDocument/2006/relationships/slide" Target="slides/slide7.xml"/><Relationship Id="rId22" Type="http://schemas.openxmlformats.org/officeDocument/2006/relationships/font" Target="fonts/OpenSans-bold.fntdata"/><Relationship Id="rId10" Type="http://schemas.openxmlformats.org/officeDocument/2006/relationships/slide" Target="slides/slide6.xml"/><Relationship Id="rId21" Type="http://schemas.openxmlformats.org/officeDocument/2006/relationships/font" Target="fonts/OpenSans-regular.fntdata"/><Relationship Id="rId13" Type="http://schemas.openxmlformats.org/officeDocument/2006/relationships/slide" Target="slides/slide9.xml"/><Relationship Id="rId24" Type="http://schemas.openxmlformats.org/officeDocument/2006/relationships/font" Target="fonts/OpenSans-boldItalic.fntdata"/><Relationship Id="rId12" Type="http://schemas.openxmlformats.org/officeDocument/2006/relationships/slide" Target="slides/slide8.xml"/><Relationship Id="rId23" Type="http://schemas.openxmlformats.org/officeDocument/2006/relationships/font" Target="fonts/OpenSans-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Economica-bold.fntdata"/><Relationship Id="rId14" Type="http://schemas.openxmlformats.org/officeDocument/2006/relationships/font" Target="fonts/Economica-regular.fntdata"/><Relationship Id="rId17" Type="http://schemas.openxmlformats.org/officeDocument/2006/relationships/font" Target="fonts/Economica-boldItalic.fntdata"/><Relationship Id="rId16" Type="http://schemas.openxmlformats.org/officeDocument/2006/relationships/font" Target="fonts/Economica-italic.fntdata"/><Relationship Id="rId5" Type="http://schemas.openxmlformats.org/officeDocument/2006/relationships/slide" Target="slides/slide1.xml"/><Relationship Id="rId19" Type="http://schemas.openxmlformats.org/officeDocument/2006/relationships/font" Target="fonts/Oswald-bold.fntdata"/><Relationship Id="rId6" Type="http://schemas.openxmlformats.org/officeDocument/2006/relationships/slide" Target="slides/slide2.xml"/><Relationship Id="rId18" Type="http://schemas.openxmlformats.org/officeDocument/2006/relationships/font" Target="fonts/Oswald-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9" name="Shape 12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a:off x="2744013" y="756700"/>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Shape 11"/>
          <p:cNvSpPr/>
          <p:nvPr/>
        </p:nvSpPr>
        <p:spPr>
          <a:xfrm rot="10800000">
            <a:off x="5318350" y="32667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Shape 12"/>
          <p:cNvSpPr txBox="1"/>
          <p:nvPr>
            <p:ph type="ctrTitle"/>
          </p:nvPr>
        </p:nvSpPr>
        <p:spPr>
          <a:xfrm>
            <a:off x="3044700" y="1444255"/>
            <a:ext cx="3054600" cy="1537200"/>
          </a:xfrm>
          <a:prstGeom prst="rect">
            <a:avLst/>
          </a:prstGeom>
        </p:spPr>
        <p:txBody>
          <a:bodyPr anchorCtr="0" anchor="b" bIns="91425" lIns="91425" spcFirstLastPara="1" rIns="91425" wrap="square" tIns="91425"/>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Shape 13"/>
          <p:cNvSpPr txBox="1"/>
          <p:nvPr>
            <p:ph idx="1" type="subTitle"/>
          </p:nvPr>
        </p:nvSpPr>
        <p:spPr>
          <a:xfrm>
            <a:off x="3044700" y="3116580"/>
            <a:ext cx="3054600" cy="7014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Shape 52"/>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Shape 54"/>
          <p:cNvSpPr txBox="1"/>
          <p:nvPr>
            <p:ph idx="1" type="body"/>
          </p:nvPr>
        </p:nvSpPr>
        <p:spPr>
          <a:xfrm>
            <a:off x="311700" y="3162000"/>
            <a:ext cx="85206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Shape 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Shape 16"/>
          <p:cNvSpPr/>
          <p:nvPr/>
        </p:nvSpPr>
        <p:spPr>
          <a:xfrm flipH="1">
            <a:off x="7595938" y="4602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Shape 17"/>
          <p:cNvSpPr/>
          <p:nvPr/>
        </p:nvSpPr>
        <p:spPr>
          <a:xfrm flipH="1" rot="10800000">
            <a:off x="466425" y="35583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Shape 18"/>
          <p:cNvSpPr txBox="1"/>
          <p:nvPr>
            <p:ph type="title"/>
          </p:nvPr>
        </p:nvSpPr>
        <p:spPr>
          <a:xfrm>
            <a:off x="773700" y="1806450"/>
            <a:ext cx="7596600" cy="1530600"/>
          </a:xfrm>
          <a:prstGeom prst="rect">
            <a:avLst/>
          </a:prstGeom>
        </p:spPr>
        <p:txBody>
          <a:bodyPr anchorCtr="0" anchor="ctr" bIns="91425" lIns="91425" spcFirstLastPara="1" rIns="91425" wrap="square" tIns="91425"/>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Shape 2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Shape 23"/>
          <p:cNvSpPr txBox="1"/>
          <p:nvPr>
            <p:ph idx="1" type="body"/>
          </p:nvPr>
        </p:nvSpPr>
        <p:spPr>
          <a:xfrm>
            <a:off x="311700" y="1225225"/>
            <a:ext cx="8520600" cy="33540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Shape 26"/>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Shape 27"/>
          <p:cNvSpPr txBox="1"/>
          <p:nvPr>
            <p:ph idx="1" type="body"/>
          </p:nvPr>
        </p:nvSpPr>
        <p:spPr>
          <a:xfrm>
            <a:off x="311700" y="1225225"/>
            <a:ext cx="3999900" cy="3354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Shape 28"/>
          <p:cNvSpPr txBox="1"/>
          <p:nvPr>
            <p:ph idx="2" type="body"/>
          </p:nvPr>
        </p:nvSpPr>
        <p:spPr>
          <a:xfrm>
            <a:off x="4832400" y="1225225"/>
            <a:ext cx="3999900" cy="3354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Shape 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Shape 31"/>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Shape 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Shape 34"/>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Shape 35"/>
          <p:cNvSpPr txBox="1"/>
          <p:nvPr>
            <p:ph idx="1" type="body"/>
          </p:nvPr>
        </p:nvSpPr>
        <p:spPr>
          <a:xfrm>
            <a:off x="311700" y="1399400"/>
            <a:ext cx="2808000" cy="27849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Shape 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Shape 3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Shape 39"/>
          <p:cNvSpPr txBox="1"/>
          <p:nvPr>
            <p:ph type="title"/>
          </p:nvPr>
        </p:nvSpPr>
        <p:spPr>
          <a:xfrm>
            <a:off x="490250" y="450150"/>
            <a:ext cx="5878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Shape 42"/>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3" name="Shape 43"/>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Shape 44"/>
          <p:cNvSpPr txBox="1"/>
          <p:nvPr>
            <p:ph type="title"/>
          </p:nvPr>
        </p:nvSpPr>
        <p:spPr>
          <a:xfrm>
            <a:off x="265500" y="929275"/>
            <a:ext cx="4045200" cy="1786200"/>
          </a:xfrm>
          <a:prstGeom prst="rect">
            <a:avLst/>
          </a:prstGeom>
        </p:spPr>
        <p:txBody>
          <a:bodyPr anchorCtr="0" anchor="b" bIns="91425" lIns="91425" spcFirstLastPara="1" rIns="91425" wrap="square" tIns="91425"/>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Shape 45"/>
          <p:cNvSpPr txBox="1"/>
          <p:nvPr>
            <p:ph idx="1" type="subTitle"/>
          </p:nvPr>
        </p:nvSpPr>
        <p:spPr>
          <a:xfrm>
            <a:off x="265500" y="2769001"/>
            <a:ext cx="4045200" cy="1574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Shape 46"/>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Shape 49"/>
          <p:cNvSpPr txBox="1"/>
          <p:nvPr>
            <p:ph idx="1" type="body"/>
          </p:nvPr>
        </p:nvSpPr>
        <p:spPr>
          <a:xfrm>
            <a:off x="319500" y="42189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Shape 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Shape 7"/>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mountainproject.com/" TargetMode="Externa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12.png"/><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github.tamu.edu/GEOG478Project/RockRoutesCO/blob/master/CODE/MAP.html" TargetMode="External"/><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5.png"/><Relationship Id="rId7" Type="http://schemas.openxmlformats.org/officeDocument/2006/relationships/image" Target="../media/image4.png"/><Relationship Id="rId8"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hyperlink" Target="https://sites.google.com/tamu.edu/rockroutes/hom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1" name="Shape 61"/>
        <p:cNvGrpSpPr/>
        <p:nvPr/>
      </p:nvGrpSpPr>
      <p:grpSpPr>
        <a:xfrm>
          <a:off x="0" y="0"/>
          <a:ext cx="0" cy="0"/>
          <a:chOff x="0" y="0"/>
          <a:chExt cx="0" cy="0"/>
        </a:xfrm>
      </p:grpSpPr>
      <p:sp>
        <p:nvSpPr>
          <p:cNvPr id="62" name="Shape 62"/>
          <p:cNvSpPr txBox="1"/>
          <p:nvPr>
            <p:ph type="ctrTitle"/>
          </p:nvPr>
        </p:nvSpPr>
        <p:spPr>
          <a:xfrm>
            <a:off x="2771725" y="728450"/>
            <a:ext cx="3672300" cy="1215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4000">
                <a:latin typeface="Oswald"/>
                <a:ea typeface="Oswald"/>
                <a:cs typeface="Oswald"/>
                <a:sym typeface="Oswald"/>
              </a:rPr>
              <a:t>RockRoutes</a:t>
            </a:r>
            <a:endParaRPr sz="4000">
              <a:latin typeface="Oswald"/>
              <a:ea typeface="Oswald"/>
              <a:cs typeface="Oswald"/>
              <a:sym typeface="Oswald"/>
            </a:endParaRPr>
          </a:p>
        </p:txBody>
      </p:sp>
      <p:sp>
        <p:nvSpPr>
          <p:cNvPr id="63" name="Shape 63"/>
          <p:cNvSpPr txBox="1"/>
          <p:nvPr>
            <p:ph idx="1" type="subTitle"/>
          </p:nvPr>
        </p:nvSpPr>
        <p:spPr>
          <a:xfrm>
            <a:off x="1680300" y="1943750"/>
            <a:ext cx="5783400" cy="1637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800">
                <a:latin typeface="Bree Serif"/>
                <a:ea typeface="Bree Serif"/>
                <a:cs typeface="Bree Serif"/>
                <a:sym typeface="Bree Serif"/>
              </a:rPr>
              <a:t>Creators:</a:t>
            </a:r>
            <a:endParaRPr sz="1800">
              <a:latin typeface="Bree Serif"/>
              <a:ea typeface="Bree Serif"/>
              <a:cs typeface="Bree Serif"/>
              <a:sym typeface="Bree Serif"/>
            </a:endParaRPr>
          </a:p>
          <a:p>
            <a:pPr indent="0" lvl="0" marL="0" rtl="0">
              <a:spcBef>
                <a:spcPts val="0"/>
              </a:spcBef>
              <a:spcAft>
                <a:spcPts val="0"/>
              </a:spcAft>
              <a:buNone/>
            </a:pPr>
            <a:r>
              <a:rPr lang="en" sz="1800">
                <a:latin typeface="Bree Serif"/>
                <a:ea typeface="Bree Serif"/>
                <a:cs typeface="Bree Serif"/>
                <a:sym typeface="Bree Serif"/>
              </a:rPr>
              <a:t>Adilah Amalia</a:t>
            </a:r>
            <a:endParaRPr sz="1800">
              <a:latin typeface="Bree Serif"/>
              <a:ea typeface="Bree Serif"/>
              <a:cs typeface="Bree Serif"/>
              <a:sym typeface="Bree Serif"/>
            </a:endParaRPr>
          </a:p>
          <a:p>
            <a:pPr indent="0" lvl="0" marL="0" rtl="0">
              <a:spcBef>
                <a:spcPts val="0"/>
              </a:spcBef>
              <a:spcAft>
                <a:spcPts val="0"/>
              </a:spcAft>
              <a:buNone/>
            </a:pPr>
            <a:r>
              <a:rPr lang="en" sz="1800">
                <a:latin typeface="Bree Serif"/>
                <a:ea typeface="Bree Serif"/>
                <a:cs typeface="Bree Serif"/>
                <a:sym typeface="Bree Serif"/>
              </a:rPr>
              <a:t>Raquibbi Samaun</a:t>
            </a:r>
            <a:endParaRPr sz="1800">
              <a:latin typeface="Bree Serif"/>
              <a:ea typeface="Bree Serif"/>
              <a:cs typeface="Bree Serif"/>
              <a:sym typeface="Bree Serif"/>
            </a:endParaRPr>
          </a:p>
          <a:p>
            <a:pPr indent="0" lvl="0" marL="0" rtl="0">
              <a:spcBef>
                <a:spcPts val="0"/>
              </a:spcBef>
              <a:spcAft>
                <a:spcPts val="0"/>
              </a:spcAft>
              <a:buNone/>
            </a:pPr>
            <a:r>
              <a:rPr lang="en" sz="1800">
                <a:latin typeface="Bree Serif"/>
                <a:ea typeface="Bree Serif"/>
                <a:cs typeface="Bree Serif"/>
                <a:sym typeface="Bree Serif"/>
              </a:rPr>
              <a:t>Liliana Coronado</a:t>
            </a:r>
            <a:endParaRPr sz="1800">
              <a:latin typeface="Bree Serif"/>
              <a:ea typeface="Bree Serif"/>
              <a:cs typeface="Bree Serif"/>
              <a:sym typeface="Bree Serif"/>
            </a:endParaRPr>
          </a:p>
          <a:p>
            <a:pPr indent="0" lvl="0" marL="0" rtl="0">
              <a:spcBef>
                <a:spcPts val="0"/>
              </a:spcBef>
              <a:spcAft>
                <a:spcPts val="0"/>
              </a:spcAft>
              <a:buNone/>
            </a:pPr>
            <a:r>
              <a:rPr lang="en" sz="1800">
                <a:latin typeface="Bree Serif"/>
                <a:ea typeface="Bree Serif"/>
                <a:cs typeface="Bree Serif"/>
                <a:sym typeface="Bree Serif"/>
              </a:rPr>
              <a:t>Martin Portillo</a:t>
            </a:r>
            <a:endParaRPr sz="1800">
              <a:latin typeface="Bree Serif"/>
              <a:ea typeface="Bree Serif"/>
              <a:cs typeface="Bree Serif"/>
              <a:sym typeface="Bree Serif"/>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Shape 6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latin typeface="Oswald"/>
                <a:ea typeface="Oswald"/>
                <a:cs typeface="Oswald"/>
                <a:sym typeface="Oswald"/>
              </a:rPr>
              <a:t>Goal &amp; Motivation</a:t>
            </a:r>
            <a:endParaRPr>
              <a:latin typeface="Oswald"/>
              <a:ea typeface="Oswald"/>
              <a:cs typeface="Oswald"/>
              <a:sym typeface="Oswald"/>
            </a:endParaRPr>
          </a:p>
        </p:txBody>
      </p:sp>
      <p:sp>
        <p:nvSpPr>
          <p:cNvPr id="69" name="Shape 69"/>
          <p:cNvSpPr txBox="1"/>
          <p:nvPr>
            <p:ph idx="1" type="body"/>
          </p:nvPr>
        </p:nvSpPr>
        <p:spPr>
          <a:xfrm>
            <a:off x="311700" y="1147225"/>
            <a:ext cx="8520600" cy="37182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400" u="sng">
                <a:latin typeface="Calibri"/>
                <a:ea typeface="Calibri"/>
                <a:cs typeface="Calibri"/>
                <a:sym typeface="Calibri"/>
              </a:rPr>
              <a:t>Original P</a:t>
            </a:r>
            <a:r>
              <a:rPr lang="en" sz="1400" u="sng">
                <a:latin typeface="Calibri"/>
                <a:ea typeface="Calibri"/>
                <a:cs typeface="Calibri"/>
                <a:sym typeface="Calibri"/>
              </a:rPr>
              <a:t>lan:</a:t>
            </a:r>
            <a:endParaRPr sz="1400" u="sng">
              <a:latin typeface="Calibri"/>
              <a:ea typeface="Calibri"/>
              <a:cs typeface="Calibri"/>
              <a:sym typeface="Calibri"/>
            </a:endParaRPr>
          </a:p>
          <a:p>
            <a:pPr indent="0" lvl="0" marL="0" rtl="0">
              <a:lnSpc>
                <a:spcPct val="115000"/>
              </a:lnSpc>
              <a:spcBef>
                <a:spcPts val="0"/>
              </a:spcBef>
              <a:spcAft>
                <a:spcPts val="0"/>
              </a:spcAft>
              <a:buNone/>
            </a:pPr>
            <a:r>
              <a:rPr lang="en" sz="1400">
                <a:latin typeface="Calibri"/>
                <a:ea typeface="Calibri"/>
                <a:cs typeface="Calibri"/>
                <a:sym typeface="Calibri"/>
              </a:rPr>
              <a:t>Provide a clear visualization of the routes to climb. Users can turn on and off the level of difficulty (grade) they want to see, what kind of climbing they want to do (rock or boulder), and the type they can choose from (trad, sport, alpine).</a:t>
            </a:r>
            <a:endParaRPr sz="1400">
              <a:latin typeface="Calibri"/>
              <a:ea typeface="Calibri"/>
              <a:cs typeface="Calibri"/>
              <a:sym typeface="Calibri"/>
            </a:endParaRPr>
          </a:p>
          <a:p>
            <a:pPr indent="0" lvl="0" marL="0" rtl="0">
              <a:lnSpc>
                <a:spcPct val="115000"/>
              </a:lnSpc>
              <a:spcBef>
                <a:spcPts val="0"/>
              </a:spcBef>
              <a:spcAft>
                <a:spcPts val="0"/>
              </a:spcAft>
              <a:buNone/>
            </a:pPr>
            <a:r>
              <a:t/>
            </a:r>
            <a:endParaRPr sz="1400">
              <a:latin typeface="Calibri"/>
              <a:ea typeface="Calibri"/>
              <a:cs typeface="Calibri"/>
              <a:sym typeface="Calibri"/>
            </a:endParaRPr>
          </a:p>
          <a:p>
            <a:pPr indent="0" lvl="0" marL="0" rtl="0">
              <a:lnSpc>
                <a:spcPct val="115000"/>
              </a:lnSpc>
              <a:spcBef>
                <a:spcPts val="0"/>
              </a:spcBef>
              <a:spcAft>
                <a:spcPts val="0"/>
              </a:spcAft>
              <a:buNone/>
            </a:pPr>
            <a:r>
              <a:rPr lang="en" sz="1400" u="sng">
                <a:latin typeface="Calibri"/>
                <a:ea typeface="Calibri"/>
                <a:cs typeface="Calibri"/>
                <a:sym typeface="Calibri"/>
              </a:rPr>
              <a:t>Why:</a:t>
            </a:r>
            <a:endParaRPr sz="1400" u="sng">
              <a:latin typeface="Calibri"/>
              <a:ea typeface="Calibri"/>
              <a:cs typeface="Calibri"/>
              <a:sym typeface="Calibri"/>
            </a:endParaRPr>
          </a:p>
          <a:p>
            <a:pPr indent="0" lvl="0" marL="0" rtl="0">
              <a:lnSpc>
                <a:spcPct val="115000"/>
              </a:lnSpc>
              <a:spcBef>
                <a:spcPts val="0"/>
              </a:spcBef>
              <a:spcAft>
                <a:spcPts val="0"/>
              </a:spcAft>
              <a:buNone/>
            </a:pPr>
            <a:r>
              <a:rPr lang="en" sz="1400">
                <a:solidFill>
                  <a:srgbClr val="24292E"/>
                </a:solidFill>
                <a:highlight>
                  <a:srgbClr val="FFFFFF"/>
                </a:highlight>
                <a:latin typeface="Calibri"/>
                <a:ea typeface="Calibri"/>
                <a:cs typeface="Calibri"/>
                <a:sym typeface="Calibri"/>
              </a:rPr>
              <a:t>Mountain Project, rock climbing website, has a lot of routes and it takes a lot of time to sort. Reason why we want to create something that is more specific and cleaner to look at - especially for beginners.</a:t>
            </a:r>
            <a:endParaRPr sz="1400">
              <a:solidFill>
                <a:srgbClr val="24292E"/>
              </a:solidFill>
              <a:highlight>
                <a:srgbClr val="FFFFFF"/>
              </a:highlight>
              <a:latin typeface="Calibri"/>
              <a:ea typeface="Calibri"/>
              <a:cs typeface="Calibri"/>
              <a:sym typeface="Calibri"/>
            </a:endParaRPr>
          </a:p>
          <a:p>
            <a:pPr indent="0" lvl="0" marL="0" rtl="0">
              <a:lnSpc>
                <a:spcPct val="115000"/>
              </a:lnSpc>
              <a:spcBef>
                <a:spcPts val="0"/>
              </a:spcBef>
              <a:spcAft>
                <a:spcPts val="0"/>
              </a:spcAft>
              <a:buNone/>
            </a:pPr>
            <a:r>
              <a:t/>
            </a:r>
            <a:endParaRPr sz="1400">
              <a:solidFill>
                <a:srgbClr val="24292E"/>
              </a:solidFill>
              <a:highlight>
                <a:srgbClr val="FFFFFF"/>
              </a:highlight>
              <a:latin typeface="Calibri"/>
              <a:ea typeface="Calibri"/>
              <a:cs typeface="Calibri"/>
              <a:sym typeface="Calibri"/>
            </a:endParaRPr>
          </a:p>
          <a:p>
            <a:pPr indent="0" lvl="0" marL="0" rtl="0">
              <a:lnSpc>
                <a:spcPct val="115000"/>
              </a:lnSpc>
              <a:spcBef>
                <a:spcPts val="0"/>
              </a:spcBef>
              <a:spcAft>
                <a:spcPts val="0"/>
              </a:spcAft>
              <a:buNone/>
            </a:pPr>
            <a:r>
              <a:rPr lang="en" sz="1400" u="sng">
                <a:latin typeface="Calibri"/>
                <a:ea typeface="Calibri"/>
                <a:cs typeface="Calibri"/>
                <a:sym typeface="Calibri"/>
              </a:rPr>
              <a:t>Who:</a:t>
            </a:r>
            <a:endParaRPr sz="1400" u="sng">
              <a:latin typeface="Calibri"/>
              <a:ea typeface="Calibri"/>
              <a:cs typeface="Calibri"/>
              <a:sym typeface="Calibri"/>
            </a:endParaRPr>
          </a:p>
          <a:p>
            <a:pPr indent="0" lvl="0" marL="0" rtl="0">
              <a:lnSpc>
                <a:spcPct val="115000"/>
              </a:lnSpc>
              <a:spcBef>
                <a:spcPts val="0"/>
              </a:spcBef>
              <a:spcAft>
                <a:spcPts val="0"/>
              </a:spcAft>
              <a:buNone/>
            </a:pPr>
            <a:r>
              <a:rPr lang="en" sz="1400">
                <a:solidFill>
                  <a:srgbClr val="24292E"/>
                </a:solidFill>
                <a:highlight>
                  <a:srgbClr val="FFFFFF"/>
                </a:highlight>
                <a:latin typeface="Calibri"/>
                <a:ea typeface="Calibri"/>
                <a:cs typeface="Calibri"/>
                <a:sym typeface="Calibri"/>
              </a:rPr>
              <a:t>Beginner rock climbers looking to climb in the state of Colorado.</a:t>
            </a:r>
            <a:endParaRPr sz="1400">
              <a:solidFill>
                <a:srgbClr val="24292E"/>
              </a:solidFill>
              <a:highlight>
                <a:srgbClr val="FFFFFF"/>
              </a:highlight>
              <a:latin typeface="Calibri"/>
              <a:ea typeface="Calibri"/>
              <a:cs typeface="Calibri"/>
              <a:sym typeface="Calibri"/>
            </a:endParaRPr>
          </a:p>
          <a:p>
            <a:pPr indent="0" lvl="0" marL="0" rtl="0">
              <a:lnSpc>
                <a:spcPct val="115000"/>
              </a:lnSpc>
              <a:spcBef>
                <a:spcPts val="0"/>
              </a:spcBef>
              <a:spcAft>
                <a:spcPts val="0"/>
              </a:spcAft>
              <a:buNone/>
            </a:pPr>
            <a:r>
              <a:t/>
            </a:r>
            <a:endParaRPr sz="1400">
              <a:solidFill>
                <a:srgbClr val="24292E"/>
              </a:solidFill>
              <a:highlight>
                <a:srgbClr val="FFFFFF"/>
              </a:highlight>
              <a:latin typeface="Calibri"/>
              <a:ea typeface="Calibri"/>
              <a:cs typeface="Calibri"/>
              <a:sym typeface="Calibri"/>
            </a:endParaRPr>
          </a:p>
          <a:p>
            <a:pPr indent="0" lvl="0" marL="0" rtl="0">
              <a:lnSpc>
                <a:spcPct val="115000"/>
              </a:lnSpc>
              <a:spcBef>
                <a:spcPts val="0"/>
              </a:spcBef>
              <a:spcAft>
                <a:spcPts val="0"/>
              </a:spcAft>
              <a:buNone/>
            </a:pPr>
            <a:r>
              <a:rPr lang="en" sz="1400" u="sng">
                <a:latin typeface="Calibri"/>
                <a:ea typeface="Calibri"/>
                <a:cs typeface="Calibri"/>
                <a:sym typeface="Calibri"/>
              </a:rPr>
              <a:t>Problem Getting Fixed:</a:t>
            </a:r>
            <a:endParaRPr sz="1400" u="sng">
              <a:latin typeface="Calibri"/>
              <a:ea typeface="Calibri"/>
              <a:cs typeface="Calibri"/>
              <a:sym typeface="Calibri"/>
            </a:endParaRPr>
          </a:p>
          <a:p>
            <a:pPr indent="0" lvl="0" marL="0" rtl="0">
              <a:lnSpc>
                <a:spcPct val="115000"/>
              </a:lnSpc>
              <a:spcBef>
                <a:spcPts val="0"/>
              </a:spcBef>
              <a:spcAft>
                <a:spcPts val="0"/>
              </a:spcAft>
              <a:buNone/>
            </a:pPr>
            <a:r>
              <a:rPr lang="en" sz="1400">
                <a:solidFill>
                  <a:srgbClr val="24292E"/>
                </a:solidFill>
                <a:highlight>
                  <a:srgbClr val="FFFFFF"/>
                </a:highlight>
                <a:latin typeface="Calibri"/>
                <a:ea typeface="Calibri"/>
                <a:cs typeface="Calibri"/>
                <a:sym typeface="Calibri"/>
              </a:rPr>
              <a:t>Mountain Project is hard to navigate and it does not show a clear and clean looking map that is easy to follow.</a:t>
            </a:r>
            <a:endParaRPr sz="14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Shape 7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latin typeface="Oswald"/>
                <a:ea typeface="Oswald"/>
                <a:cs typeface="Oswald"/>
                <a:sym typeface="Oswald"/>
              </a:rPr>
              <a:t>Data Collection</a:t>
            </a:r>
            <a:endParaRPr>
              <a:latin typeface="Oswald"/>
              <a:ea typeface="Oswald"/>
              <a:cs typeface="Oswald"/>
              <a:sym typeface="Oswald"/>
            </a:endParaRPr>
          </a:p>
        </p:txBody>
      </p:sp>
      <p:sp>
        <p:nvSpPr>
          <p:cNvPr id="75" name="Shape 75"/>
          <p:cNvSpPr txBox="1"/>
          <p:nvPr>
            <p:ph idx="1" type="body"/>
          </p:nvPr>
        </p:nvSpPr>
        <p:spPr>
          <a:xfrm>
            <a:off x="308250" y="1147225"/>
            <a:ext cx="8527500" cy="1267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u="sng">
                <a:latin typeface="Calibri"/>
                <a:ea typeface="Calibri"/>
                <a:cs typeface="Calibri"/>
                <a:sym typeface="Calibri"/>
              </a:rPr>
              <a:t>Where Is </a:t>
            </a:r>
            <a:r>
              <a:rPr lang="en" sz="1400" u="sng">
                <a:latin typeface="Calibri"/>
                <a:ea typeface="Calibri"/>
                <a:cs typeface="Calibri"/>
                <a:sym typeface="Calibri"/>
              </a:rPr>
              <a:t>t</a:t>
            </a:r>
            <a:r>
              <a:rPr lang="en" sz="1400" u="sng">
                <a:latin typeface="Calibri"/>
                <a:ea typeface="Calibri"/>
                <a:cs typeface="Calibri"/>
                <a:sym typeface="Calibri"/>
              </a:rPr>
              <a:t>he data from?</a:t>
            </a:r>
            <a:endParaRPr sz="1400" u="sng">
              <a:latin typeface="Calibri"/>
              <a:ea typeface="Calibri"/>
              <a:cs typeface="Calibri"/>
              <a:sym typeface="Calibri"/>
            </a:endParaRPr>
          </a:p>
          <a:p>
            <a:pPr indent="0" lvl="0" marL="0" rtl="0">
              <a:spcBef>
                <a:spcPts val="0"/>
              </a:spcBef>
              <a:spcAft>
                <a:spcPts val="0"/>
              </a:spcAft>
              <a:buNone/>
            </a:pPr>
            <a:r>
              <a:rPr lang="en" sz="1400">
                <a:latin typeface="Calibri"/>
                <a:ea typeface="Calibri"/>
                <a:cs typeface="Calibri"/>
                <a:sym typeface="Calibri"/>
              </a:rPr>
              <a:t>Mountain Project - </a:t>
            </a:r>
            <a:r>
              <a:rPr lang="en" sz="1400" u="sng">
                <a:solidFill>
                  <a:schemeClr val="hlink"/>
                </a:solidFill>
                <a:latin typeface="Calibri"/>
                <a:ea typeface="Calibri"/>
                <a:cs typeface="Calibri"/>
                <a:sym typeface="Calibri"/>
                <a:hlinkClick r:id="rId3"/>
              </a:rPr>
              <a:t>https://www.mountainproject.com/</a:t>
            </a:r>
            <a:endParaRPr sz="1400">
              <a:latin typeface="Calibri"/>
              <a:ea typeface="Calibri"/>
              <a:cs typeface="Calibri"/>
              <a:sym typeface="Calibri"/>
            </a:endParaRPr>
          </a:p>
          <a:p>
            <a:pPr indent="0" lvl="0" marL="0">
              <a:spcBef>
                <a:spcPts val="0"/>
              </a:spcBef>
              <a:spcAft>
                <a:spcPts val="0"/>
              </a:spcAft>
              <a:buNone/>
            </a:pPr>
            <a:r>
              <a:t/>
            </a:r>
            <a:endParaRPr sz="1400">
              <a:latin typeface="Calibri"/>
              <a:ea typeface="Calibri"/>
              <a:cs typeface="Calibri"/>
              <a:sym typeface="Calibri"/>
            </a:endParaRPr>
          </a:p>
          <a:p>
            <a:pPr indent="0" lvl="0" marL="0" rtl="0">
              <a:spcBef>
                <a:spcPts val="0"/>
              </a:spcBef>
              <a:spcAft>
                <a:spcPts val="0"/>
              </a:spcAft>
              <a:buNone/>
            </a:pPr>
            <a:r>
              <a:rPr lang="en" sz="1400" u="sng">
                <a:latin typeface="Calibri"/>
                <a:ea typeface="Calibri"/>
                <a:cs typeface="Calibri"/>
                <a:sym typeface="Calibri"/>
              </a:rPr>
              <a:t>How was it collected?</a:t>
            </a:r>
            <a:endParaRPr sz="1400" u="sng">
              <a:latin typeface="Calibri"/>
              <a:ea typeface="Calibri"/>
              <a:cs typeface="Calibri"/>
              <a:sym typeface="Calibri"/>
            </a:endParaRPr>
          </a:p>
          <a:p>
            <a:pPr indent="0" lvl="0" marL="0">
              <a:spcBef>
                <a:spcPts val="0"/>
              </a:spcBef>
              <a:spcAft>
                <a:spcPts val="0"/>
              </a:spcAft>
              <a:buNone/>
            </a:pPr>
            <a:r>
              <a:rPr lang="en" sz="1400">
                <a:latin typeface="Calibri"/>
                <a:ea typeface="Calibri"/>
                <a:cs typeface="Calibri"/>
                <a:sym typeface="Calibri"/>
              </a:rPr>
              <a:t>Each person in the group was assigned a specific difficulty level to get the data from.</a:t>
            </a:r>
            <a:endParaRPr sz="1400">
              <a:latin typeface="Calibri"/>
              <a:ea typeface="Calibri"/>
              <a:cs typeface="Calibri"/>
              <a:sym typeface="Calibri"/>
            </a:endParaRPr>
          </a:p>
          <a:p>
            <a:pPr indent="0" lvl="0" marL="0">
              <a:spcBef>
                <a:spcPts val="0"/>
              </a:spcBef>
              <a:spcAft>
                <a:spcPts val="1600"/>
              </a:spcAft>
              <a:buNone/>
            </a:pPr>
            <a:r>
              <a:t/>
            </a:r>
            <a:endParaRPr sz="1400">
              <a:latin typeface="Calibri"/>
              <a:ea typeface="Calibri"/>
              <a:cs typeface="Calibri"/>
              <a:sym typeface="Calibri"/>
            </a:endParaRPr>
          </a:p>
        </p:txBody>
      </p:sp>
      <p:pic>
        <p:nvPicPr>
          <p:cNvPr id="76" name="Shape 76"/>
          <p:cNvPicPr preferRelativeResize="0"/>
          <p:nvPr/>
        </p:nvPicPr>
        <p:blipFill>
          <a:blip r:embed="rId4">
            <a:alphaModFix/>
          </a:blip>
          <a:stretch>
            <a:fillRect/>
          </a:stretch>
        </p:blipFill>
        <p:spPr>
          <a:xfrm>
            <a:off x="4108225" y="2612525"/>
            <a:ext cx="4727526" cy="2308350"/>
          </a:xfrm>
          <a:prstGeom prst="rect">
            <a:avLst/>
          </a:prstGeom>
          <a:noFill/>
          <a:ln>
            <a:noFill/>
          </a:ln>
        </p:spPr>
      </p:pic>
      <p:sp>
        <p:nvSpPr>
          <p:cNvPr id="77" name="Shape 77"/>
          <p:cNvSpPr txBox="1"/>
          <p:nvPr/>
        </p:nvSpPr>
        <p:spPr>
          <a:xfrm>
            <a:off x="1756075" y="4441175"/>
            <a:ext cx="2255400" cy="479700"/>
          </a:xfrm>
          <a:prstGeom prst="rect">
            <a:avLst/>
          </a:prstGeom>
          <a:noFill/>
          <a:ln>
            <a:noFill/>
          </a:ln>
        </p:spPr>
        <p:txBody>
          <a:bodyPr anchorCtr="0" anchor="t" bIns="91425" lIns="91425" spcFirstLastPara="1" rIns="91425" wrap="square" tIns="91425">
            <a:noAutofit/>
          </a:bodyPr>
          <a:lstStyle/>
          <a:p>
            <a:pPr indent="0" lvl="0" marL="0" algn="r">
              <a:spcBef>
                <a:spcPts val="0"/>
              </a:spcBef>
              <a:spcAft>
                <a:spcPts val="0"/>
              </a:spcAft>
              <a:buNone/>
            </a:pPr>
            <a:r>
              <a:rPr lang="en" sz="1200"/>
              <a:t>133 total routes collected from 9 different difficulty levels</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Shape 8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latin typeface="Oswald"/>
                <a:ea typeface="Oswald"/>
                <a:cs typeface="Oswald"/>
                <a:sym typeface="Oswald"/>
              </a:rPr>
              <a:t>Website Layout</a:t>
            </a:r>
            <a:endParaRPr>
              <a:latin typeface="Oswald"/>
              <a:ea typeface="Oswald"/>
              <a:cs typeface="Oswald"/>
              <a:sym typeface="Oswald"/>
            </a:endParaRPr>
          </a:p>
        </p:txBody>
      </p:sp>
      <p:pic>
        <p:nvPicPr>
          <p:cNvPr id="83" name="Shape 83"/>
          <p:cNvPicPr preferRelativeResize="0"/>
          <p:nvPr/>
        </p:nvPicPr>
        <p:blipFill rotWithShape="1">
          <a:blip r:embed="rId3">
            <a:alphaModFix/>
          </a:blip>
          <a:srcRect b="5145" l="0" r="0" t="7935"/>
          <a:stretch/>
        </p:blipFill>
        <p:spPr>
          <a:xfrm>
            <a:off x="5157050" y="1220925"/>
            <a:ext cx="3675245" cy="1796850"/>
          </a:xfrm>
          <a:prstGeom prst="rect">
            <a:avLst/>
          </a:prstGeom>
          <a:noFill/>
          <a:ln>
            <a:noFill/>
          </a:ln>
        </p:spPr>
      </p:pic>
      <p:sp>
        <p:nvSpPr>
          <p:cNvPr id="84" name="Shape 84"/>
          <p:cNvSpPr txBox="1"/>
          <p:nvPr/>
        </p:nvSpPr>
        <p:spPr>
          <a:xfrm>
            <a:off x="3977600" y="679100"/>
            <a:ext cx="1540200" cy="542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latin typeface="Bree Serif"/>
                <a:ea typeface="Bree Serif"/>
                <a:cs typeface="Bree Serif"/>
                <a:sym typeface="Bree Serif"/>
              </a:rPr>
              <a:t>N</a:t>
            </a:r>
            <a:r>
              <a:rPr lang="en">
                <a:latin typeface="Bree Serif"/>
                <a:ea typeface="Bree Serif"/>
                <a:cs typeface="Bree Serif"/>
                <a:sym typeface="Bree Serif"/>
              </a:rPr>
              <a:t>avigation Bar Between Pages</a:t>
            </a:r>
            <a:endParaRPr>
              <a:latin typeface="Bree Serif"/>
              <a:ea typeface="Bree Serif"/>
              <a:cs typeface="Bree Serif"/>
              <a:sym typeface="Bree Serif"/>
            </a:endParaRPr>
          </a:p>
        </p:txBody>
      </p:sp>
      <p:sp>
        <p:nvSpPr>
          <p:cNvPr id="85" name="Shape 85"/>
          <p:cNvSpPr txBox="1"/>
          <p:nvPr/>
        </p:nvSpPr>
        <p:spPr>
          <a:xfrm>
            <a:off x="4116774" y="1428425"/>
            <a:ext cx="1033500" cy="396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latin typeface="Bree Serif"/>
                <a:ea typeface="Bree Serif"/>
                <a:cs typeface="Bree Serif"/>
                <a:sym typeface="Bree Serif"/>
              </a:rPr>
              <a:t>P</a:t>
            </a:r>
            <a:r>
              <a:rPr lang="en">
                <a:latin typeface="Bree Serif"/>
                <a:ea typeface="Bree Serif"/>
                <a:cs typeface="Bree Serif"/>
                <a:sym typeface="Bree Serif"/>
              </a:rPr>
              <a:t>age Title</a:t>
            </a:r>
            <a:endParaRPr>
              <a:latin typeface="Bree Serif"/>
              <a:ea typeface="Bree Serif"/>
              <a:cs typeface="Bree Serif"/>
              <a:sym typeface="Bree Serif"/>
            </a:endParaRPr>
          </a:p>
        </p:txBody>
      </p:sp>
      <p:sp>
        <p:nvSpPr>
          <p:cNvPr id="86" name="Shape 86"/>
          <p:cNvSpPr txBox="1"/>
          <p:nvPr/>
        </p:nvSpPr>
        <p:spPr>
          <a:xfrm>
            <a:off x="4101563" y="2459675"/>
            <a:ext cx="984300" cy="396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latin typeface="Bree Serif"/>
                <a:ea typeface="Bree Serif"/>
                <a:cs typeface="Bree Serif"/>
                <a:sym typeface="Bree Serif"/>
              </a:rPr>
              <a:t>M</a:t>
            </a:r>
            <a:r>
              <a:rPr lang="en">
                <a:latin typeface="Bree Serif"/>
                <a:ea typeface="Bree Serif"/>
                <a:cs typeface="Bree Serif"/>
                <a:sym typeface="Bree Serif"/>
              </a:rPr>
              <a:t>ap View</a:t>
            </a:r>
            <a:endParaRPr>
              <a:latin typeface="Bree Serif"/>
              <a:ea typeface="Bree Serif"/>
              <a:cs typeface="Bree Serif"/>
              <a:sym typeface="Bree Serif"/>
            </a:endParaRPr>
          </a:p>
        </p:txBody>
      </p:sp>
      <p:sp>
        <p:nvSpPr>
          <p:cNvPr id="87" name="Shape 87"/>
          <p:cNvSpPr/>
          <p:nvPr/>
        </p:nvSpPr>
        <p:spPr>
          <a:xfrm rot="-10797694">
            <a:off x="5048612" y="1564487"/>
            <a:ext cx="894300" cy="124800"/>
          </a:xfrm>
          <a:prstGeom prst="rightArrow">
            <a:avLst>
              <a:gd fmla="val 50000" name="adj1"/>
              <a:gd fmla="val 50000" name="adj2"/>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 name="Shape 88"/>
          <p:cNvSpPr/>
          <p:nvPr/>
        </p:nvSpPr>
        <p:spPr>
          <a:xfrm rot="10800000">
            <a:off x="4996700" y="2595725"/>
            <a:ext cx="1439400" cy="124800"/>
          </a:xfrm>
          <a:prstGeom prst="rightArrow">
            <a:avLst>
              <a:gd fmla="val 50000" name="adj1"/>
              <a:gd fmla="val 50000" name="adj2"/>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89" name="Shape 89"/>
          <p:cNvPicPr preferRelativeResize="0"/>
          <p:nvPr/>
        </p:nvPicPr>
        <p:blipFill rotWithShape="1">
          <a:blip r:embed="rId4">
            <a:alphaModFix/>
          </a:blip>
          <a:srcRect b="5435" l="0" r="0" t="8141"/>
          <a:stretch/>
        </p:blipFill>
        <p:spPr>
          <a:xfrm>
            <a:off x="2769763" y="3140025"/>
            <a:ext cx="3604474" cy="1752300"/>
          </a:xfrm>
          <a:prstGeom prst="rect">
            <a:avLst/>
          </a:prstGeom>
          <a:noFill/>
          <a:ln>
            <a:noFill/>
          </a:ln>
        </p:spPr>
      </p:pic>
      <p:pic>
        <p:nvPicPr>
          <p:cNvPr id="90" name="Shape 90"/>
          <p:cNvPicPr preferRelativeResize="0"/>
          <p:nvPr/>
        </p:nvPicPr>
        <p:blipFill rotWithShape="1">
          <a:blip r:embed="rId5">
            <a:alphaModFix/>
          </a:blip>
          <a:srcRect b="4562" l="0" r="0" t="7872"/>
          <a:stretch/>
        </p:blipFill>
        <p:spPr>
          <a:xfrm>
            <a:off x="318930" y="1220925"/>
            <a:ext cx="3557794" cy="1752300"/>
          </a:xfrm>
          <a:prstGeom prst="rect">
            <a:avLst/>
          </a:prstGeom>
          <a:noFill/>
          <a:ln>
            <a:noFill/>
          </a:ln>
        </p:spPr>
      </p:pic>
      <p:sp>
        <p:nvSpPr>
          <p:cNvPr id="91" name="Shape 91"/>
          <p:cNvSpPr/>
          <p:nvPr/>
        </p:nvSpPr>
        <p:spPr>
          <a:xfrm>
            <a:off x="3208150" y="2595725"/>
            <a:ext cx="908700" cy="124800"/>
          </a:xfrm>
          <a:prstGeom prst="rightArrow">
            <a:avLst>
              <a:gd fmla="val 50000" name="adj1"/>
              <a:gd fmla="val 50000" name="adj2"/>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p:cNvSpPr/>
          <p:nvPr/>
        </p:nvSpPr>
        <p:spPr>
          <a:xfrm>
            <a:off x="2974075" y="1564475"/>
            <a:ext cx="1142700" cy="124800"/>
          </a:xfrm>
          <a:prstGeom prst="rightArrow">
            <a:avLst>
              <a:gd fmla="val 50000" name="adj1"/>
              <a:gd fmla="val 50000" name="adj2"/>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Shape 93"/>
          <p:cNvSpPr/>
          <p:nvPr/>
        </p:nvSpPr>
        <p:spPr>
          <a:xfrm rot="-899903">
            <a:off x="3416347" y="1093697"/>
            <a:ext cx="628304" cy="124799"/>
          </a:xfrm>
          <a:prstGeom prst="rightArrow">
            <a:avLst>
              <a:gd fmla="val 50000" name="adj1"/>
              <a:gd fmla="val 50000" name="adj2"/>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Shape 9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latin typeface="Oswald"/>
                <a:ea typeface="Oswald"/>
                <a:cs typeface="Oswald"/>
                <a:sym typeface="Oswald"/>
              </a:rPr>
              <a:t>Creating Map</a:t>
            </a:r>
            <a:endParaRPr>
              <a:latin typeface="Oswald"/>
              <a:ea typeface="Oswald"/>
              <a:cs typeface="Oswald"/>
              <a:sym typeface="Oswald"/>
            </a:endParaRPr>
          </a:p>
        </p:txBody>
      </p:sp>
      <p:sp>
        <p:nvSpPr>
          <p:cNvPr id="99" name="Shape 99"/>
          <p:cNvSpPr txBox="1"/>
          <p:nvPr>
            <p:ph idx="1" type="body"/>
          </p:nvPr>
        </p:nvSpPr>
        <p:spPr>
          <a:xfrm>
            <a:off x="311700" y="1071700"/>
            <a:ext cx="5003400" cy="3354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u="sng">
                <a:latin typeface="Calibri"/>
                <a:ea typeface="Calibri"/>
                <a:cs typeface="Calibri"/>
                <a:sym typeface="Calibri"/>
              </a:rPr>
              <a:t>Step 1:</a:t>
            </a:r>
            <a:endParaRPr sz="1400" u="sng">
              <a:latin typeface="Calibri"/>
              <a:ea typeface="Calibri"/>
              <a:cs typeface="Calibri"/>
              <a:sym typeface="Calibri"/>
            </a:endParaRPr>
          </a:p>
          <a:p>
            <a:pPr indent="0" lvl="0" marL="0" rtl="0">
              <a:spcBef>
                <a:spcPts val="0"/>
              </a:spcBef>
              <a:spcAft>
                <a:spcPts val="0"/>
              </a:spcAft>
              <a:buNone/>
            </a:pPr>
            <a:r>
              <a:rPr lang="en" sz="1400">
                <a:latin typeface="Calibri"/>
                <a:ea typeface="Calibri"/>
                <a:cs typeface="Calibri"/>
                <a:sym typeface="Calibri"/>
              </a:rPr>
              <a:t>Shapefiles were created with the spreadsheet of the data that was collected from the Mountain Project website. Once that was done, the shapefiles were uploaded to ArcGIS online as hosted feature layers. </a:t>
            </a:r>
            <a:endParaRPr sz="1400">
              <a:latin typeface="Calibri"/>
              <a:ea typeface="Calibri"/>
              <a:cs typeface="Calibri"/>
              <a:sym typeface="Calibri"/>
            </a:endParaRPr>
          </a:p>
          <a:p>
            <a:pPr indent="0" lvl="0" marL="0" rtl="0">
              <a:spcBef>
                <a:spcPts val="0"/>
              </a:spcBef>
              <a:spcAft>
                <a:spcPts val="0"/>
              </a:spcAft>
              <a:buNone/>
            </a:pPr>
            <a:r>
              <a:t/>
            </a:r>
            <a:endParaRPr sz="1400">
              <a:latin typeface="Calibri"/>
              <a:ea typeface="Calibri"/>
              <a:cs typeface="Calibri"/>
              <a:sym typeface="Calibri"/>
            </a:endParaRPr>
          </a:p>
          <a:p>
            <a:pPr indent="0" lvl="0" marL="0" rtl="0">
              <a:spcBef>
                <a:spcPts val="0"/>
              </a:spcBef>
              <a:spcAft>
                <a:spcPts val="0"/>
              </a:spcAft>
              <a:buNone/>
            </a:pPr>
            <a:r>
              <a:rPr lang="en" sz="1400" u="sng">
                <a:latin typeface="Calibri"/>
                <a:ea typeface="Calibri"/>
                <a:cs typeface="Calibri"/>
                <a:sym typeface="Calibri"/>
              </a:rPr>
              <a:t>Step 2:</a:t>
            </a:r>
            <a:endParaRPr sz="1400" u="sng">
              <a:latin typeface="Calibri"/>
              <a:ea typeface="Calibri"/>
              <a:cs typeface="Calibri"/>
              <a:sym typeface="Calibri"/>
            </a:endParaRPr>
          </a:p>
          <a:p>
            <a:pPr indent="0" lvl="0" marL="0" rtl="0">
              <a:spcBef>
                <a:spcPts val="0"/>
              </a:spcBef>
              <a:spcAft>
                <a:spcPts val="0"/>
              </a:spcAft>
              <a:buNone/>
            </a:pPr>
            <a:r>
              <a:rPr lang="en" sz="1400">
                <a:latin typeface="Calibri"/>
                <a:ea typeface="Calibri"/>
                <a:cs typeface="Calibri"/>
                <a:sym typeface="Calibri"/>
              </a:rPr>
              <a:t>Code was written to call on the hosted layers on ArcGIS online and symbology was assigned for the different grades of climbing being done on each point. </a:t>
            </a:r>
            <a:endParaRPr sz="1400">
              <a:latin typeface="Calibri"/>
              <a:ea typeface="Calibri"/>
              <a:cs typeface="Calibri"/>
              <a:sym typeface="Calibri"/>
            </a:endParaRPr>
          </a:p>
          <a:p>
            <a:pPr indent="0" lvl="0" marL="0" rtl="0">
              <a:spcBef>
                <a:spcPts val="0"/>
              </a:spcBef>
              <a:spcAft>
                <a:spcPts val="0"/>
              </a:spcAft>
              <a:buNone/>
            </a:pPr>
            <a:r>
              <a:t/>
            </a:r>
            <a:endParaRPr sz="1400">
              <a:latin typeface="Calibri"/>
              <a:ea typeface="Calibri"/>
              <a:cs typeface="Calibri"/>
              <a:sym typeface="Calibri"/>
            </a:endParaRPr>
          </a:p>
          <a:p>
            <a:pPr indent="0" lvl="0" marL="0" rtl="0">
              <a:spcBef>
                <a:spcPts val="0"/>
              </a:spcBef>
              <a:spcAft>
                <a:spcPts val="0"/>
              </a:spcAft>
              <a:buNone/>
            </a:pPr>
            <a:r>
              <a:rPr lang="en" sz="1400" u="sng">
                <a:latin typeface="Calibri"/>
                <a:ea typeface="Calibri"/>
                <a:cs typeface="Calibri"/>
                <a:sym typeface="Calibri"/>
              </a:rPr>
              <a:t>Step 3:</a:t>
            </a:r>
            <a:endParaRPr sz="1400" u="sng">
              <a:latin typeface="Calibri"/>
              <a:ea typeface="Calibri"/>
              <a:cs typeface="Calibri"/>
              <a:sym typeface="Calibri"/>
            </a:endParaRPr>
          </a:p>
          <a:p>
            <a:pPr indent="0" lvl="0" marL="0" rtl="0">
              <a:spcBef>
                <a:spcPts val="0"/>
              </a:spcBef>
              <a:spcAft>
                <a:spcPts val="0"/>
              </a:spcAft>
              <a:buNone/>
            </a:pPr>
            <a:r>
              <a:rPr lang="en" sz="1400">
                <a:latin typeface="Calibri"/>
                <a:ea typeface="Calibri"/>
                <a:cs typeface="Calibri"/>
                <a:sym typeface="Calibri"/>
              </a:rPr>
              <a:t>The map was embedded onto the website through HTML.</a:t>
            </a:r>
            <a:endParaRPr sz="1400">
              <a:latin typeface="Calibri"/>
              <a:ea typeface="Calibri"/>
              <a:cs typeface="Calibri"/>
              <a:sym typeface="Calibri"/>
            </a:endParaRPr>
          </a:p>
        </p:txBody>
      </p:sp>
      <p:pic>
        <p:nvPicPr>
          <p:cNvPr id="100" name="Shape 100"/>
          <p:cNvPicPr preferRelativeResize="0"/>
          <p:nvPr/>
        </p:nvPicPr>
        <p:blipFill rotWithShape="1">
          <a:blip r:embed="rId3">
            <a:alphaModFix/>
          </a:blip>
          <a:srcRect b="0" l="0" r="0" t="16212"/>
          <a:stretch/>
        </p:blipFill>
        <p:spPr>
          <a:xfrm>
            <a:off x="5623975" y="214250"/>
            <a:ext cx="2945299" cy="1436300"/>
          </a:xfrm>
          <a:prstGeom prst="rect">
            <a:avLst/>
          </a:prstGeom>
          <a:noFill/>
          <a:ln>
            <a:noFill/>
          </a:ln>
        </p:spPr>
      </p:pic>
      <p:pic>
        <p:nvPicPr>
          <p:cNvPr id="101" name="Shape 101"/>
          <p:cNvPicPr preferRelativeResize="0"/>
          <p:nvPr/>
        </p:nvPicPr>
        <p:blipFill rotWithShape="1">
          <a:blip r:embed="rId4">
            <a:alphaModFix/>
          </a:blip>
          <a:srcRect b="0" l="0" r="0" t="16212"/>
          <a:stretch/>
        </p:blipFill>
        <p:spPr>
          <a:xfrm>
            <a:off x="5623975" y="1757563"/>
            <a:ext cx="2945299" cy="1436300"/>
          </a:xfrm>
          <a:prstGeom prst="rect">
            <a:avLst/>
          </a:prstGeom>
          <a:noFill/>
          <a:ln>
            <a:noFill/>
          </a:ln>
        </p:spPr>
      </p:pic>
      <p:pic>
        <p:nvPicPr>
          <p:cNvPr id="102" name="Shape 102"/>
          <p:cNvPicPr preferRelativeResize="0"/>
          <p:nvPr/>
        </p:nvPicPr>
        <p:blipFill rotWithShape="1">
          <a:blip r:embed="rId5">
            <a:alphaModFix/>
          </a:blip>
          <a:srcRect b="5499" l="0" r="13164" t="8024"/>
          <a:stretch/>
        </p:blipFill>
        <p:spPr>
          <a:xfrm>
            <a:off x="5623975" y="3300890"/>
            <a:ext cx="2945299" cy="164978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Shape 10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latin typeface="Oswald"/>
                <a:ea typeface="Oswald"/>
                <a:cs typeface="Oswald"/>
                <a:sym typeface="Oswald"/>
              </a:rPr>
              <a:t>Code</a:t>
            </a:r>
            <a:endParaRPr>
              <a:latin typeface="Oswald"/>
              <a:ea typeface="Oswald"/>
              <a:cs typeface="Oswald"/>
              <a:sym typeface="Oswald"/>
            </a:endParaRPr>
          </a:p>
        </p:txBody>
      </p:sp>
      <p:sp>
        <p:nvSpPr>
          <p:cNvPr id="108" name="Shape 108"/>
          <p:cNvSpPr txBox="1"/>
          <p:nvPr>
            <p:ph idx="1" type="body"/>
          </p:nvPr>
        </p:nvSpPr>
        <p:spPr>
          <a:xfrm>
            <a:off x="311700" y="996625"/>
            <a:ext cx="3893100" cy="2794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u="sng">
                <a:latin typeface="Calibri"/>
                <a:ea typeface="Calibri"/>
                <a:cs typeface="Calibri"/>
                <a:sym typeface="Calibri"/>
              </a:rPr>
              <a:t>Description:</a:t>
            </a:r>
            <a:endParaRPr sz="1400" u="sng">
              <a:latin typeface="Calibri"/>
              <a:ea typeface="Calibri"/>
              <a:cs typeface="Calibri"/>
              <a:sym typeface="Calibri"/>
            </a:endParaRPr>
          </a:p>
          <a:p>
            <a:pPr indent="0" lvl="0" marL="0">
              <a:spcBef>
                <a:spcPts val="1600"/>
              </a:spcBef>
              <a:spcAft>
                <a:spcPts val="0"/>
              </a:spcAft>
              <a:buNone/>
            </a:pPr>
            <a:r>
              <a:rPr lang="en" sz="1400">
                <a:latin typeface="Calibri"/>
                <a:ea typeface="Calibri"/>
                <a:cs typeface="Calibri"/>
                <a:sym typeface="Calibri"/>
              </a:rPr>
              <a:t>JavaScript and HTML were used to write the code behind the map. </a:t>
            </a:r>
            <a:endParaRPr sz="1400">
              <a:latin typeface="Calibri"/>
              <a:ea typeface="Calibri"/>
              <a:cs typeface="Calibri"/>
              <a:sym typeface="Calibri"/>
            </a:endParaRPr>
          </a:p>
          <a:p>
            <a:pPr indent="0" lvl="0" marL="0">
              <a:spcBef>
                <a:spcPts val="1600"/>
              </a:spcBef>
              <a:spcAft>
                <a:spcPts val="0"/>
              </a:spcAft>
              <a:buNone/>
            </a:pPr>
            <a:r>
              <a:rPr lang="en" sz="1400">
                <a:latin typeface="Calibri"/>
                <a:ea typeface="Calibri"/>
                <a:cs typeface="Calibri"/>
                <a:sym typeface="Calibri"/>
              </a:rPr>
              <a:t>Mainly used code that linked the shapefiles to populate a map that was embedded in our website. Different templates of code were used such as popup and layerlist. </a:t>
            </a:r>
            <a:endParaRPr sz="1400">
              <a:latin typeface="Calibri"/>
              <a:ea typeface="Calibri"/>
              <a:cs typeface="Calibri"/>
              <a:sym typeface="Calibri"/>
            </a:endParaRPr>
          </a:p>
          <a:p>
            <a:pPr indent="0" lvl="0" marL="0" rtl="0">
              <a:spcBef>
                <a:spcPts val="1600"/>
              </a:spcBef>
              <a:spcAft>
                <a:spcPts val="0"/>
              </a:spcAft>
              <a:buNone/>
            </a:pPr>
            <a:r>
              <a:rPr lang="en" sz="1400">
                <a:latin typeface="Calibri"/>
                <a:ea typeface="Calibri"/>
                <a:cs typeface="Calibri"/>
                <a:sym typeface="Calibri"/>
              </a:rPr>
              <a:t>We referenced a lot of lab from week 11 of class, as this lab was really helpful in showing us how to link the shapefiles we created to the interactive map on our website. </a:t>
            </a:r>
            <a:endParaRPr sz="1400">
              <a:latin typeface="Calibri"/>
              <a:ea typeface="Calibri"/>
              <a:cs typeface="Calibri"/>
              <a:sym typeface="Calibri"/>
            </a:endParaRPr>
          </a:p>
          <a:p>
            <a:pPr indent="0" lvl="0" marL="0" rtl="0">
              <a:lnSpc>
                <a:spcPct val="100000"/>
              </a:lnSpc>
              <a:spcBef>
                <a:spcPts val="1600"/>
              </a:spcBef>
              <a:spcAft>
                <a:spcPts val="0"/>
              </a:spcAft>
              <a:buClr>
                <a:schemeClr val="dk1"/>
              </a:buClr>
              <a:buSzPts val="1100"/>
              <a:buFont typeface="Arial"/>
              <a:buNone/>
            </a:pPr>
            <a:r>
              <a:t/>
            </a:r>
            <a:endParaRPr sz="1400">
              <a:solidFill>
                <a:srgbClr val="24292E"/>
              </a:solidFill>
              <a:highlight>
                <a:srgbClr val="FFFFFF"/>
              </a:highlight>
              <a:latin typeface="Arial"/>
              <a:ea typeface="Arial"/>
              <a:cs typeface="Arial"/>
              <a:sym typeface="Arial"/>
            </a:endParaRPr>
          </a:p>
        </p:txBody>
      </p:sp>
      <p:sp>
        <p:nvSpPr>
          <p:cNvPr id="109" name="Shape 109"/>
          <p:cNvSpPr txBox="1"/>
          <p:nvPr/>
        </p:nvSpPr>
        <p:spPr>
          <a:xfrm>
            <a:off x="2194550" y="4499350"/>
            <a:ext cx="6705600" cy="377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u="sng">
                <a:solidFill>
                  <a:schemeClr val="hlink"/>
                </a:solidFill>
                <a:latin typeface="Calibri"/>
                <a:ea typeface="Calibri"/>
                <a:cs typeface="Calibri"/>
                <a:sym typeface="Calibri"/>
                <a:hlinkClick r:id="rId3"/>
              </a:rPr>
              <a:t>https://github.tamu.edu/GEOG478Project/RockRoutesCO/blob/master/CODE/MAP.html</a:t>
            </a:r>
            <a:endParaRPr>
              <a:solidFill>
                <a:schemeClr val="dk1"/>
              </a:solidFill>
              <a:latin typeface="Calibri"/>
              <a:ea typeface="Calibri"/>
              <a:cs typeface="Calibri"/>
              <a:sym typeface="Calibri"/>
            </a:endParaRPr>
          </a:p>
          <a:p>
            <a:pPr indent="0" lvl="0" marL="0">
              <a:spcBef>
                <a:spcPts val="0"/>
              </a:spcBef>
              <a:spcAft>
                <a:spcPts val="0"/>
              </a:spcAft>
              <a:buClr>
                <a:schemeClr val="dk1"/>
              </a:buClr>
              <a:buSzPts val="1100"/>
              <a:buFont typeface="Arial"/>
              <a:buNone/>
            </a:pPr>
            <a:r>
              <a:t/>
            </a:r>
            <a:endParaRPr>
              <a:solidFill>
                <a:schemeClr val="dk1"/>
              </a:solidFill>
              <a:latin typeface="Calibri"/>
              <a:ea typeface="Calibri"/>
              <a:cs typeface="Calibri"/>
              <a:sym typeface="Calibri"/>
            </a:endParaRPr>
          </a:p>
        </p:txBody>
      </p:sp>
      <p:pic>
        <p:nvPicPr>
          <p:cNvPr id="110" name="Shape 110"/>
          <p:cNvPicPr preferRelativeResize="0"/>
          <p:nvPr/>
        </p:nvPicPr>
        <p:blipFill>
          <a:blip r:embed="rId4">
            <a:alphaModFix/>
          </a:blip>
          <a:stretch>
            <a:fillRect/>
          </a:stretch>
        </p:blipFill>
        <p:spPr>
          <a:xfrm>
            <a:off x="4204800" y="80425"/>
            <a:ext cx="3613324" cy="1709650"/>
          </a:xfrm>
          <a:prstGeom prst="rect">
            <a:avLst/>
          </a:prstGeom>
          <a:noFill/>
          <a:ln>
            <a:noFill/>
          </a:ln>
        </p:spPr>
      </p:pic>
      <p:pic>
        <p:nvPicPr>
          <p:cNvPr id="111" name="Shape 111"/>
          <p:cNvPicPr preferRelativeResize="0"/>
          <p:nvPr/>
        </p:nvPicPr>
        <p:blipFill>
          <a:blip r:embed="rId5">
            <a:alphaModFix/>
          </a:blip>
          <a:stretch>
            <a:fillRect/>
          </a:stretch>
        </p:blipFill>
        <p:spPr>
          <a:xfrm>
            <a:off x="6663025" y="914400"/>
            <a:ext cx="2237125" cy="1378625"/>
          </a:xfrm>
          <a:prstGeom prst="rect">
            <a:avLst/>
          </a:prstGeom>
          <a:noFill/>
          <a:ln>
            <a:noFill/>
          </a:ln>
        </p:spPr>
      </p:pic>
      <p:pic>
        <p:nvPicPr>
          <p:cNvPr id="112" name="Shape 112"/>
          <p:cNvPicPr preferRelativeResize="0"/>
          <p:nvPr/>
        </p:nvPicPr>
        <p:blipFill>
          <a:blip r:embed="rId6">
            <a:alphaModFix/>
          </a:blip>
          <a:stretch>
            <a:fillRect/>
          </a:stretch>
        </p:blipFill>
        <p:spPr>
          <a:xfrm>
            <a:off x="4044775" y="1860750"/>
            <a:ext cx="2386500" cy="1289850"/>
          </a:xfrm>
          <a:prstGeom prst="rect">
            <a:avLst/>
          </a:prstGeom>
          <a:noFill/>
          <a:ln>
            <a:noFill/>
          </a:ln>
        </p:spPr>
      </p:pic>
      <p:pic>
        <p:nvPicPr>
          <p:cNvPr id="113" name="Shape 113"/>
          <p:cNvPicPr preferRelativeResize="0"/>
          <p:nvPr/>
        </p:nvPicPr>
        <p:blipFill>
          <a:blip r:embed="rId7">
            <a:alphaModFix/>
          </a:blip>
          <a:stretch>
            <a:fillRect/>
          </a:stretch>
        </p:blipFill>
        <p:spPr>
          <a:xfrm>
            <a:off x="4281002" y="3059150"/>
            <a:ext cx="2237125" cy="1410638"/>
          </a:xfrm>
          <a:prstGeom prst="rect">
            <a:avLst/>
          </a:prstGeom>
          <a:noFill/>
          <a:ln>
            <a:noFill/>
          </a:ln>
        </p:spPr>
      </p:pic>
      <p:pic>
        <p:nvPicPr>
          <p:cNvPr id="114" name="Shape 114"/>
          <p:cNvPicPr preferRelativeResize="0"/>
          <p:nvPr/>
        </p:nvPicPr>
        <p:blipFill>
          <a:blip r:embed="rId8">
            <a:alphaModFix/>
          </a:blip>
          <a:stretch>
            <a:fillRect/>
          </a:stretch>
        </p:blipFill>
        <p:spPr>
          <a:xfrm>
            <a:off x="6113550" y="2293025"/>
            <a:ext cx="2786600" cy="2232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pic>
        <p:nvPicPr>
          <p:cNvPr id="119" name="Shape 119"/>
          <p:cNvPicPr preferRelativeResize="0"/>
          <p:nvPr/>
        </p:nvPicPr>
        <p:blipFill rotWithShape="1">
          <a:blip r:embed="rId3">
            <a:alphaModFix/>
          </a:blip>
          <a:srcRect b="4562" l="0" r="0" t="7872"/>
          <a:stretch/>
        </p:blipFill>
        <p:spPr>
          <a:xfrm>
            <a:off x="690927" y="635575"/>
            <a:ext cx="7791926" cy="3837699"/>
          </a:xfrm>
          <a:prstGeom prst="rect">
            <a:avLst/>
          </a:prstGeom>
          <a:noFill/>
          <a:ln>
            <a:noFill/>
          </a:ln>
        </p:spPr>
      </p:pic>
      <p:sp>
        <p:nvSpPr>
          <p:cNvPr id="120" name="Shape 120"/>
          <p:cNvSpPr txBox="1"/>
          <p:nvPr/>
        </p:nvSpPr>
        <p:spPr>
          <a:xfrm>
            <a:off x="1482000" y="4471575"/>
            <a:ext cx="6180000" cy="4206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n" sz="1600" u="sng">
                <a:solidFill>
                  <a:schemeClr val="hlink"/>
                </a:solidFill>
                <a:hlinkClick r:id="rId4"/>
              </a:rPr>
              <a:t>https://sites.google.com/tamu.edu/rockroutes/home</a:t>
            </a:r>
            <a:endParaRPr b="1"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Shape 12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latin typeface="Oswald"/>
                <a:ea typeface="Oswald"/>
                <a:cs typeface="Oswald"/>
                <a:sym typeface="Oswald"/>
              </a:rPr>
              <a:t>Discussion</a:t>
            </a:r>
            <a:endParaRPr>
              <a:latin typeface="Oswald"/>
              <a:ea typeface="Oswald"/>
              <a:cs typeface="Oswald"/>
              <a:sym typeface="Oswald"/>
            </a:endParaRPr>
          </a:p>
        </p:txBody>
      </p:sp>
      <p:sp>
        <p:nvSpPr>
          <p:cNvPr id="126" name="Shape 12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u="sng">
                <a:latin typeface="Calibri"/>
                <a:ea typeface="Calibri"/>
                <a:cs typeface="Calibri"/>
                <a:sym typeface="Calibri"/>
              </a:rPr>
              <a:t>Expectations:</a:t>
            </a:r>
            <a:endParaRPr sz="1400" u="sng">
              <a:latin typeface="Calibri"/>
              <a:ea typeface="Calibri"/>
              <a:cs typeface="Calibri"/>
              <a:sym typeface="Calibri"/>
            </a:endParaRPr>
          </a:p>
          <a:p>
            <a:pPr indent="0" lvl="0" marL="0" rtl="0">
              <a:spcBef>
                <a:spcPts val="0"/>
              </a:spcBef>
              <a:spcAft>
                <a:spcPts val="0"/>
              </a:spcAft>
              <a:buNone/>
            </a:pPr>
            <a:r>
              <a:rPr lang="en" sz="1400">
                <a:latin typeface="Calibri"/>
                <a:ea typeface="Calibri"/>
                <a:cs typeface="Calibri"/>
                <a:sym typeface="Calibri"/>
              </a:rPr>
              <a:t>This webpage is expected to help beginner rock climbers to browse and find routes they can climb in Colorado. It can help them to navigate to the route quickly, as well as provide them with introduction info to climbing.</a:t>
            </a:r>
            <a:endParaRPr sz="1400">
              <a:latin typeface="Calibri"/>
              <a:ea typeface="Calibri"/>
              <a:cs typeface="Calibri"/>
              <a:sym typeface="Calibri"/>
            </a:endParaRPr>
          </a:p>
          <a:p>
            <a:pPr indent="0" lvl="0" marL="0">
              <a:spcBef>
                <a:spcPts val="0"/>
              </a:spcBef>
              <a:spcAft>
                <a:spcPts val="0"/>
              </a:spcAft>
              <a:buNone/>
            </a:pPr>
            <a:r>
              <a:t/>
            </a:r>
            <a:endParaRPr sz="1400">
              <a:latin typeface="Calibri"/>
              <a:ea typeface="Calibri"/>
              <a:cs typeface="Calibri"/>
              <a:sym typeface="Calibri"/>
            </a:endParaRPr>
          </a:p>
          <a:p>
            <a:pPr indent="0" lvl="0" marL="0" rtl="0">
              <a:spcBef>
                <a:spcPts val="0"/>
              </a:spcBef>
              <a:spcAft>
                <a:spcPts val="0"/>
              </a:spcAft>
              <a:buNone/>
            </a:pPr>
            <a:r>
              <a:rPr lang="en" sz="1400" u="sng">
                <a:latin typeface="Calibri"/>
                <a:ea typeface="Calibri"/>
                <a:cs typeface="Calibri"/>
                <a:sym typeface="Calibri"/>
              </a:rPr>
              <a:t>Finished Product:</a:t>
            </a:r>
            <a:endParaRPr sz="1400" u="sng">
              <a:latin typeface="Calibri"/>
              <a:ea typeface="Calibri"/>
              <a:cs typeface="Calibri"/>
              <a:sym typeface="Calibri"/>
            </a:endParaRPr>
          </a:p>
          <a:p>
            <a:pPr indent="0" lvl="0" marL="0" rtl="0">
              <a:spcBef>
                <a:spcPts val="0"/>
              </a:spcBef>
              <a:spcAft>
                <a:spcPts val="0"/>
              </a:spcAft>
              <a:buNone/>
            </a:pPr>
            <a:r>
              <a:rPr lang="en" sz="1400">
                <a:latin typeface="Calibri"/>
                <a:ea typeface="Calibri"/>
                <a:cs typeface="Calibri"/>
                <a:sym typeface="Calibri"/>
              </a:rPr>
              <a:t>The website is able to be accessed via desktop or mobile devices where the user can turn on and off layers based on the climbing types and grades they prefer. The home page lets them browse the location based on preference. The navigation page connects them to Google Maps. The guide page informs them about rock climbing.</a:t>
            </a:r>
            <a:endParaRPr sz="1400">
              <a:latin typeface="Calibri"/>
              <a:ea typeface="Calibri"/>
              <a:cs typeface="Calibri"/>
              <a:sym typeface="Calibri"/>
            </a:endParaRPr>
          </a:p>
          <a:p>
            <a:pPr indent="0" lvl="0" marL="0" rtl="0">
              <a:spcBef>
                <a:spcPts val="0"/>
              </a:spcBef>
              <a:spcAft>
                <a:spcPts val="0"/>
              </a:spcAft>
              <a:buNone/>
            </a:pPr>
            <a:r>
              <a:t/>
            </a:r>
            <a:endParaRPr sz="1400">
              <a:latin typeface="Calibri"/>
              <a:ea typeface="Calibri"/>
              <a:cs typeface="Calibri"/>
              <a:sym typeface="Calibri"/>
            </a:endParaRPr>
          </a:p>
          <a:p>
            <a:pPr indent="0" lvl="0" marL="0" rtl="0">
              <a:spcBef>
                <a:spcPts val="0"/>
              </a:spcBef>
              <a:spcAft>
                <a:spcPts val="0"/>
              </a:spcAft>
              <a:buNone/>
            </a:pPr>
            <a:r>
              <a:t/>
            </a:r>
            <a:endParaRPr sz="1400" u="sng">
              <a:latin typeface="Calibri"/>
              <a:ea typeface="Calibri"/>
              <a:cs typeface="Calibri"/>
              <a:sym typeface="Calibri"/>
            </a:endParaRPr>
          </a:p>
          <a:p>
            <a:pPr indent="0" lvl="0" marL="0" rtl="0">
              <a:spcBef>
                <a:spcPts val="0"/>
              </a:spcBef>
              <a:spcAft>
                <a:spcPts val="0"/>
              </a:spcAft>
              <a:buNone/>
            </a:pPr>
            <a:r>
              <a:t/>
            </a:r>
            <a:endParaRPr sz="1400">
              <a:latin typeface="Calibri"/>
              <a:ea typeface="Calibri"/>
              <a:cs typeface="Calibri"/>
              <a:sym typeface="Calibri"/>
            </a:endParaRPr>
          </a:p>
          <a:p>
            <a:pPr indent="0" lvl="0" marL="0" rtl="0">
              <a:spcBef>
                <a:spcPts val="0"/>
              </a:spcBef>
              <a:spcAft>
                <a:spcPts val="0"/>
              </a:spcAft>
              <a:buNone/>
            </a:pPr>
            <a:r>
              <a:t/>
            </a:r>
            <a:endParaRPr sz="1400" u="sng">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Shape 131"/>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latin typeface="Oswald"/>
                <a:ea typeface="Oswald"/>
                <a:cs typeface="Oswald"/>
                <a:sym typeface="Oswald"/>
              </a:rPr>
              <a:t>Conclusion</a:t>
            </a:r>
            <a:endParaRPr>
              <a:latin typeface="Oswald"/>
              <a:ea typeface="Oswald"/>
              <a:cs typeface="Oswald"/>
              <a:sym typeface="Oswald"/>
            </a:endParaRPr>
          </a:p>
        </p:txBody>
      </p:sp>
      <p:sp>
        <p:nvSpPr>
          <p:cNvPr id="132" name="Shape 13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a:latin typeface="Calibri"/>
                <a:ea typeface="Calibri"/>
                <a:cs typeface="Calibri"/>
                <a:sym typeface="Calibri"/>
              </a:rPr>
              <a:t>In conclusion, we reached our goal of having a</a:t>
            </a:r>
            <a:endParaRPr sz="1400">
              <a:latin typeface="Calibri"/>
              <a:ea typeface="Calibri"/>
              <a:cs typeface="Calibri"/>
              <a:sym typeface="Calibri"/>
            </a:endParaRPr>
          </a:p>
          <a:p>
            <a:pPr indent="-317500" lvl="0" marL="457200" rtl="0">
              <a:spcBef>
                <a:spcPts val="0"/>
              </a:spcBef>
              <a:spcAft>
                <a:spcPts val="0"/>
              </a:spcAft>
              <a:buSzPts val="1400"/>
              <a:buFont typeface="Calibri"/>
              <a:buAutoNum type="arabicPeriod"/>
            </a:pPr>
            <a:r>
              <a:rPr lang="en" sz="1400">
                <a:latin typeface="Calibri"/>
                <a:ea typeface="Calibri"/>
                <a:cs typeface="Calibri"/>
                <a:sym typeface="Calibri"/>
              </a:rPr>
              <a:t>Map with the ability of choosing which routes in specific want to be seen by the user </a:t>
            </a:r>
            <a:endParaRPr sz="1400">
              <a:latin typeface="Calibri"/>
              <a:ea typeface="Calibri"/>
              <a:cs typeface="Calibri"/>
              <a:sym typeface="Calibri"/>
            </a:endParaRPr>
          </a:p>
          <a:p>
            <a:pPr indent="-317500" lvl="0" marL="457200" rtl="0">
              <a:spcBef>
                <a:spcPts val="0"/>
              </a:spcBef>
              <a:spcAft>
                <a:spcPts val="0"/>
              </a:spcAft>
              <a:buSzPts val="1400"/>
              <a:buFont typeface="Calibri"/>
              <a:buAutoNum type="arabicPeriod"/>
            </a:pPr>
            <a:r>
              <a:rPr lang="en" sz="1400">
                <a:latin typeface="Calibri"/>
                <a:ea typeface="Calibri"/>
                <a:cs typeface="Calibri"/>
                <a:sym typeface="Calibri"/>
              </a:rPr>
              <a:t>Map helping the user navigate to the route using google maps</a:t>
            </a:r>
            <a:endParaRPr sz="1400">
              <a:latin typeface="Calibri"/>
              <a:ea typeface="Calibri"/>
              <a:cs typeface="Calibri"/>
              <a:sym typeface="Calibri"/>
            </a:endParaRPr>
          </a:p>
          <a:p>
            <a:pPr indent="-317500" lvl="0" marL="457200" rtl="0">
              <a:spcBef>
                <a:spcPts val="0"/>
              </a:spcBef>
              <a:spcAft>
                <a:spcPts val="0"/>
              </a:spcAft>
              <a:buSzPts val="1400"/>
              <a:buFont typeface="Calibri"/>
              <a:buAutoNum type="arabicPeriod"/>
            </a:pPr>
            <a:r>
              <a:rPr lang="en" sz="1400">
                <a:latin typeface="Calibri"/>
                <a:ea typeface="Calibri"/>
                <a:cs typeface="Calibri"/>
                <a:sym typeface="Calibri"/>
              </a:rPr>
              <a:t>Beginners’ </a:t>
            </a:r>
            <a:r>
              <a:rPr lang="en" sz="1400">
                <a:latin typeface="Calibri"/>
                <a:ea typeface="Calibri"/>
                <a:cs typeface="Calibri"/>
                <a:sym typeface="Calibri"/>
              </a:rPr>
              <a:t>guideline</a:t>
            </a:r>
            <a:r>
              <a:rPr lang="en" sz="1400">
                <a:latin typeface="Calibri"/>
                <a:ea typeface="Calibri"/>
                <a:cs typeface="Calibri"/>
                <a:sym typeface="Calibri"/>
              </a:rPr>
              <a:t> to rock climbing </a:t>
            </a:r>
            <a:endParaRPr sz="1400">
              <a:latin typeface="Calibri"/>
              <a:ea typeface="Calibri"/>
              <a:cs typeface="Calibri"/>
              <a:sym typeface="Calibri"/>
            </a:endParaRPr>
          </a:p>
          <a:p>
            <a:pPr indent="0" lvl="0" marL="0">
              <a:spcBef>
                <a:spcPts val="0"/>
              </a:spcBef>
              <a:spcAft>
                <a:spcPts val="0"/>
              </a:spcAft>
              <a:buNone/>
            </a:pPr>
            <a:r>
              <a:rPr lang="en" sz="1400">
                <a:latin typeface="Calibri"/>
                <a:ea typeface="Calibri"/>
                <a:cs typeface="Calibri"/>
                <a:sym typeface="Calibri"/>
              </a:rPr>
              <a:t> </a:t>
            </a:r>
            <a:endParaRPr sz="14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